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59" r:id="rId4"/>
    <p:sldId id="260" r:id="rId5"/>
    <p:sldId id="262" r:id="rId6"/>
    <p:sldId id="263" r:id="rId7"/>
    <p:sldId id="264"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0" d="100"/>
          <a:sy n="60" d="100"/>
        </p:scale>
        <p:origin x="-1662"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4/2/2014</a:t>
            </a:fld>
            <a:endParaRPr lang="en-US"/>
          </a:p>
        </p:txBody>
      </p:sp>
      <p:sp>
        <p:nvSpPr>
          <p:cNvPr id="5" name="Footer Placeholder 4"/>
          <p:cNvSpPr>
            <a:spLocks noGrp="1"/>
          </p:cNvSpPr>
          <p:nvPr>
            <p:ph type="ftr" sz="quarter" idx="11"/>
          </p:nvPr>
        </p:nvSpPr>
        <p:spPr>
          <a:xfrm>
            <a:off x="2640598"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64948C-F421-48B1-929A-EA8392E02ACC}"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4948C-F421-48B1-929A-EA8392E02ACC}"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64948C-F421-48B1-929A-EA8392E02ACC}"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64948C-F421-48B1-929A-EA8392E02ACC}"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4948C-F421-48B1-929A-EA8392E02ACC}"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64948C-F421-48B1-929A-EA8392E02ACC}"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664948C-F421-48B1-929A-EA8392E02ACC}" type="datetimeFigureOut">
              <a:rPr lang="en-US" smtClean="0"/>
              <a:t>4/2/2014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DFCD3EE-5F4E-4CBC-B99C-F61EC55D56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64948C-F421-48B1-929A-EA8392E02ACC}" type="datetimeFigureOut">
              <a:rPr lang="en-US" smtClean="0"/>
              <a:t>4/2/2014</a:t>
            </a:fld>
            <a:endParaRPr lang="en-US"/>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FCD3EE-5F4E-4CBC-B99C-F61EC55D56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959" y="1676402"/>
            <a:ext cx="7924800" cy="5181600"/>
          </a:xfrm>
        </p:spPr>
        <p:txBody>
          <a:bodyPr>
            <a:noAutofit/>
          </a:bodyPr>
          <a:lstStyle/>
          <a:p>
            <a:r>
              <a:rPr lang="en-US" sz="3600" dirty="0" smtClean="0">
                <a:solidFill>
                  <a:schemeClr val="tx1"/>
                </a:solidFill>
                <a:latin typeface="Calibri" pitchFamily="34" charset="0"/>
              </a:rPr>
              <a:t>Epoch of </a:t>
            </a:r>
            <a:r>
              <a:rPr lang="en-US" sz="3600" dirty="0" err="1" smtClean="0">
                <a:solidFill>
                  <a:schemeClr val="tx1"/>
                </a:solidFill>
                <a:latin typeface="Calibri" pitchFamily="34" charset="0"/>
              </a:rPr>
              <a:t>Reionization</a:t>
            </a:r>
            <a:r>
              <a:rPr lang="en-US" sz="3600" dirty="0">
                <a:solidFill>
                  <a:schemeClr val="tx1"/>
                </a:solidFill>
                <a:latin typeface="Calibri" pitchFamily="34" charset="0"/>
              </a:rPr>
              <a:t>:</a:t>
            </a: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sz="3600" dirty="0" smtClean="0">
                <a:solidFill>
                  <a:schemeClr val="tx1"/>
                </a:solidFill>
                <a:latin typeface="Calibri" pitchFamily="34" charset="0"/>
              </a:rPr>
              <a:t>Magic Planet Imaging,</a:t>
            </a:r>
            <a:br>
              <a:rPr lang="en-US" sz="3600" dirty="0" smtClean="0">
                <a:solidFill>
                  <a:schemeClr val="tx1"/>
                </a:solidFill>
                <a:latin typeface="Calibri" pitchFamily="34" charset="0"/>
              </a:rPr>
            </a:br>
            <a:r>
              <a:rPr lang="en-US" sz="3600" dirty="0" smtClean="0">
                <a:solidFill>
                  <a:schemeClr val="tx1"/>
                </a:solidFill>
                <a:latin typeface="Calibri" pitchFamily="34" charset="0"/>
              </a:rPr>
              <a:t>Grading of </a:t>
            </a:r>
            <a:r>
              <a:rPr lang="en-US" sz="3600" dirty="0" smtClean="0">
                <a:solidFill>
                  <a:schemeClr val="tx1"/>
                </a:solidFill>
                <a:latin typeface="Calibri" pitchFamily="34" charset="0"/>
              </a:rPr>
              <a:t>Data Quality Metrics</a:t>
            </a:r>
            <a:r>
              <a:rPr lang="en-US" sz="3600" dirty="0" smtClean="0">
                <a:latin typeface="Calibri" pitchFamily="34" charset="0"/>
              </a:rPr>
              <a:t/>
            </a:r>
            <a:br>
              <a:rPr lang="en-US" sz="3600" dirty="0" smtClean="0">
                <a:latin typeface="Calibri" pitchFamily="34" charset="0"/>
              </a:rPr>
            </a:br>
            <a:r>
              <a:rPr lang="en-US" sz="3600" dirty="0">
                <a:latin typeface="Calibri" pitchFamily="34" charset="0"/>
              </a:rPr>
              <a:t/>
            </a:r>
            <a:br>
              <a:rPr lang="en-US" sz="3600" dirty="0">
                <a:latin typeface="Calibri" pitchFamily="34" charset="0"/>
              </a:rPr>
            </a:br>
            <a:r>
              <a:rPr lang="en-US" sz="2400" dirty="0" smtClean="0">
                <a:solidFill>
                  <a:schemeClr val="tx1"/>
                </a:solidFill>
                <a:latin typeface="Calibri" pitchFamily="34" charset="0"/>
              </a:rPr>
              <a:t>Spring 2014 NASA Space Grant Symposium</a:t>
            </a:r>
            <a:br>
              <a:rPr lang="en-US" sz="2400" dirty="0" smtClean="0">
                <a:solidFill>
                  <a:schemeClr val="tx1"/>
                </a:solidFill>
                <a:latin typeface="Calibri" pitchFamily="34" charset="0"/>
              </a:rPr>
            </a:br>
            <a:r>
              <a:rPr lang="en-US" sz="2400" dirty="0" smtClean="0">
                <a:solidFill>
                  <a:schemeClr val="tx1"/>
                </a:solidFill>
                <a:latin typeface="Calibri" pitchFamily="34" charset="0"/>
              </a:rPr>
              <a:t>University of Arizona, Tucson, Arizona</a:t>
            </a:r>
            <a:r>
              <a:rPr lang="en-US" sz="3600" dirty="0" smtClean="0">
                <a:latin typeface="Calibri" pitchFamily="34" charset="0"/>
              </a:rPr>
              <a:t/>
            </a:r>
            <a:br>
              <a:rPr lang="en-US" sz="3600" dirty="0" smtClean="0">
                <a:latin typeface="Calibri" pitchFamily="34" charset="0"/>
              </a:rPr>
            </a:br>
            <a:r>
              <a:rPr lang="en-US" sz="3600" dirty="0">
                <a:latin typeface="Calibri" pitchFamily="34" charset="0"/>
              </a:rPr>
              <a:t/>
            </a:r>
            <a:br>
              <a:rPr lang="en-US" sz="3600" dirty="0">
                <a:latin typeface="Calibri" pitchFamily="34" charset="0"/>
              </a:rPr>
            </a:br>
            <a:r>
              <a:rPr lang="en-US" sz="2000" dirty="0" smtClean="0">
                <a:solidFill>
                  <a:schemeClr val="tx1"/>
                </a:solidFill>
                <a:latin typeface="Calibri" pitchFamily="34" charset="0"/>
              </a:rPr>
              <a:t>Michael Busch</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Judd Bowman</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Danny Jacobs</a:t>
            </a:r>
            <a:br>
              <a:rPr lang="en-US" sz="2000" dirty="0" smtClean="0">
                <a:solidFill>
                  <a:schemeClr val="tx1"/>
                </a:solidFill>
                <a:latin typeface="Calibri" pitchFamily="34" charset="0"/>
              </a:rPr>
            </a:br>
            <a:r>
              <a:rPr lang="en-US" sz="2000" dirty="0">
                <a:solidFill>
                  <a:schemeClr val="tx1"/>
                </a:solidFill>
                <a:latin typeface="Calibri" pitchFamily="34" charset="0"/>
              </a:rPr>
              <a:t>School of Earth and Space Exploration</a:t>
            </a:r>
            <a:r>
              <a:rPr lang="en-US" sz="2000" dirty="0" smtClean="0">
                <a:solidFill>
                  <a:schemeClr val="tx1"/>
                </a:solidFill>
                <a:latin typeface="Calibri" pitchFamily="34" charset="0"/>
              </a:rPr>
              <a:t/>
            </a:r>
            <a:br>
              <a:rPr lang="en-US" sz="2000" dirty="0" smtClean="0">
                <a:solidFill>
                  <a:schemeClr val="tx1"/>
                </a:solidFill>
                <a:latin typeface="Calibri" pitchFamily="34" charset="0"/>
              </a:rPr>
            </a:br>
            <a:r>
              <a:rPr lang="en-US" sz="2000" dirty="0" smtClean="0">
                <a:solidFill>
                  <a:schemeClr val="tx1"/>
                </a:solidFill>
                <a:latin typeface="Calibri" pitchFamily="34" charset="0"/>
              </a:rPr>
              <a:t>Arizona State University</a:t>
            </a:r>
            <a:r>
              <a:rPr lang="en-US" sz="3200" dirty="0"/>
              <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824" y="4876801"/>
            <a:ext cx="1482177" cy="19812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19" y="6371303"/>
            <a:ext cx="2514600" cy="3244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1" y="115815"/>
            <a:ext cx="1603116" cy="12922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519" y="0"/>
            <a:ext cx="1718482" cy="15958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 y="0"/>
            <a:ext cx="2182188" cy="1523874"/>
          </a:xfrm>
          <a:prstGeom prst="rect">
            <a:avLst/>
          </a:prstGeom>
        </p:spPr>
      </p:pic>
    </p:spTree>
    <p:extLst>
      <p:ext uri="{BB962C8B-B14F-4D97-AF65-F5344CB8AC3E}">
        <p14:creationId xmlns:p14="http://schemas.microsoft.com/office/powerpoint/2010/main" val="407676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Questions</a:t>
            </a:r>
            <a:r>
              <a:rPr lang="en-US" dirty="0" smtClean="0">
                <a:solidFill>
                  <a:schemeClr val="bg1"/>
                </a:solidFill>
              </a:rPr>
              <a:t>? / Acknowledgements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Thanks to the ASU Space Grant Staff:</a:t>
            </a:r>
          </a:p>
          <a:p>
            <a:pPr lvl="1"/>
            <a:r>
              <a:rPr lang="en-US" dirty="0" smtClean="0"/>
              <a:t>Dr. Thomas Sharp</a:t>
            </a:r>
          </a:p>
          <a:p>
            <a:pPr lvl="1"/>
            <a:r>
              <a:rPr lang="en-US" dirty="0" smtClean="0"/>
              <a:t>Candace Jackson</a:t>
            </a:r>
          </a:p>
          <a:p>
            <a:pPr lvl="1"/>
            <a:r>
              <a:rPr lang="en-US" dirty="0" smtClean="0"/>
              <a:t>Michelle Tanaka</a:t>
            </a:r>
            <a:endParaRPr lang="en-US" dirty="0" smtClean="0"/>
          </a:p>
          <a:p>
            <a:r>
              <a:rPr lang="en-US" dirty="0" smtClean="0"/>
              <a:t>My Mentors:</a:t>
            </a:r>
          </a:p>
          <a:p>
            <a:pPr lvl="1"/>
            <a:r>
              <a:rPr lang="en-US" dirty="0" smtClean="0"/>
              <a:t>Dr. Judd Bowman</a:t>
            </a:r>
          </a:p>
          <a:p>
            <a:pPr lvl="1"/>
            <a:r>
              <a:rPr lang="en-US" dirty="0" smtClean="0"/>
              <a:t>Dr. Danny Jacobs</a:t>
            </a:r>
          </a:p>
          <a:p>
            <a:pPr lvl="1"/>
            <a:r>
              <a:rPr lang="en-US" dirty="0" smtClean="0"/>
              <a:t>Meg </a:t>
            </a:r>
            <a:r>
              <a:rPr lang="en-US" dirty="0" err="1" smtClean="0"/>
              <a:t>Hufford</a:t>
            </a:r>
            <a:endParaRPr lang="en-US" dirty="0" smtClean="0"/>
          </a:p>
          <a:p>
            <a:r>
              <a:rPr lang="en-US" dirty="0" smtClean="0"/>
              <a:t>My Fellow Space Grant Interns</a:t>
            </a:r>
          </a:p>
          <a:p>
            <a:r>
              <a:rPr lang="en-US" dirty="0" smtClean="0"/>
              <a:t>The Arizona Space Grant Consortium</a:t>
            </a:r>
          </a:p>
          <a:p>
            <a:r>
              <a:rPr lang="en-US" dirty="0" smtClean="0"/>
              <a:t>Starbucks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173467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bg1"/>
                </a:solidFill>
                <a:latin typeface="Calibri" pitchFamily="34" charset="0"/>
              </a:rPr>
              <a:t>Low-Frequency Cosmology Lab (</a:t>
            </a:r>
            <a:r>
              <a:rPr lang="en-US" sz="3600" dirty="0" err="1" smtClean="0">
                <a:solidFill>
                  <a:schemeClr val="bg1"/>
                </a:solidFill>
                <a:latin typeface="Calibri" pitchFamily="34" charset="0"/>
              </a:rPr>
              <a:t>LoCo</a:t>
            </a:r>
            <a:r>
              <a:rPr lang="en-US" sz="3600" dirty="0" smtClean="0">
                <a:solidFill>
                  <a:schemeClr val="bg1"/>
                </a:solidFill>
                <a:latin typeface="Calibri" pitchFamily="34" charset="0"/>
              </a:rPr>
              <a:t>)</a:t>
            </a:r>
            <a:endParaRPr lang="en-US" sz="3600" dirty="0">
              <a:solidFill>
                <a:schemeClr val="bg1"/>
              </a:solidFill>
              <a:latin typeface="Calibri" pitchFamily="34" charset="0"/>
            </a:endParaRPr>
          </a:p>
        </p:txBody>
      </p:sp>
      <p:sp>
        <p:nvSpPr>
          <p:cNvPr id="2" name="Content Placeholder 1"/>
          <p:cNvSpPr>
            <a:spLocks noGrp="1"/>
          </p:cNvSpPr>
          <p:nvPr>
            <p:ph idx="1"/>
          </p:nvPr>
        </p:nvSpPr>
        <p:spPr>
          <a:xfrm>
            <a:off x="152400" y="1775192"/>
            <a:ext cx="3429000" cy="4930408"/>
          </a:xfrm>
        </p:spPr>
        <p:txBody>
          <a:bodyPr>
            <a:normAutofit fontScale="92500" lnSpcReduction="10000"/>
          </a:bodyPr>
          <a:lstStyle/>
          <a:p>
            <a:r>
              <a:rPr lang="en-US" sz="2400" dirty="0" smtClean="0">
                <a:latin typeface="Calibri" pitchFamily="34" charset="0"/>
              </a:rPr>
              <a:t>Led by Professor Judd Bowman</a:t>
            </a:r>
          </a:p>
          <a:p>
            <a:r>
              <a:rPr lang="en-US" sz="2400" dirty="0" smtClean="0">
                <a:latin typeface="Calibri" pitchFamily="34" charset="0"/>
              </a:rPr>
              <a:t>Goal </a:t>
            </a:r>
            <a:r>
              <a:rPr lang="en-US" sz="2400" dirty="0">
                <a:latin typeface="Calibri" pitchFamily="34" charset="0"/>
              </a:rPr>
              <a:t>of </a:t>
            </a:r>
            <a:r>
              <a:rPr lang="en-US" sz="2400" dirty="0" smtClean="0">
                <a:latin typeface="Calibri" pitchFamily="34" charset="0"/>
              </a:rPr>
              <a:t>developing radio instrumentation </a:t>
            </a:r>
            <a:r>
              <a:rPr lang="en-US" sz="2400" dirty="0">
                <a:latin typeface="Calibri" pitchFamily="34" charset="0"/>
              </a:rPr>
              <a:t>and </a:t>
            </a:r>
            <a:r>
              <a:rPr lang="en-US" sz="2400" dirty="0" smtClean="0">
                <a:latin typeface="Calibri" pitchFamily="34" charset="0"/>
              </a:rPr>
              <a:t>conduct astronomical </a:t>
            </a:r>
            <a:r>
              <a:rPr lang="en-US" sz="2400" dirty="0">
                <a:latin typeface="Calibri" pitchFamily="34" charset="0"/>
              </a:rPr>
              <a:t>observations to study the evolution of the early Universe and the first stars and </a:t>
            </a:r>
            <a:r>
              <a:rPr lang="en-US" sz="2400" dirty="0" smtClean="0">
                <a:latin typeface="Calibri" pitchFamily="34" charset="0"/>
              </a:rPr>
              <a:t>galaxies (</a:t>
            </a:r>
            <a:r>
              <a:rPr lang="en-US" sz="2400" dirty="0" err="1" smtClean="0">
                <a:latin typeface="Calibri" pitchFamily="34" charset="0"/>
              </a:rPr>
              <a:t>EoR</a:t>
            </a:r>
            <a:r>
              <a:rPr lang="en-US" sz="2400" dirty="0" smtClean="0">
                <a:latin typeface="Calibri" pitchFamily="34" charset="0"/>
              </a:rPr>
              <a:t>).</a:t>
            </a:r>
          </a:p>
          <a:p>
            <a:r>
              <a:rPr lang="en-US" sz="2400" dirty="0" smtClean="0">
                <a:latin typeface="Calibri" pitchFamily="34" charset="0"/>
              </a:rPr>
              <a:t>My first project was to aid </a:t>
            </a:r>
            <a:r>
              <a:rPr lang="en-US" sz="2400" dirty="0" err="1" smtClean="0">
                <a:latin typeface="Calibri" pitchFamily="34" charset="0"/>
              </a:rPr>
              <a:t>LoCo’s</a:t>
            </a:r>
            <a:r>
              <a:rPr lang="en-US" sz="2400" dirty="0" smtClean="0">
                <a:latin typeface="Calibri" pitchFamily="34" charset="0"/>
              </a:rPr>
              <a:t> science outreach component, and second project was to help grade metrics.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057400"/>
            <a:ext cx="5181600" cy="30259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272319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Magic Planet</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657600" cy="4625609"/>
          </a:xfrm>
        </p:spPr>
        <p:txBody>
          <a:bodyPr>
            <a:normAutofit fontScale="92500" lnSpcReduction="20000"/>
          </a:bodyPr>
          <a:lstStyle/>
          <a:p>
            <a:r>
              <a:rPr lang="en-US" sz="2400" dirty="0" smtClean="0">
                <a:latin typeface="Calibri" pitchFamily="34" charset="0"/>
              </a:rPr>
              <a:t>Sphere that displays data.</a:t>
            </a:r>
          </a:p>
          <a:p>
            <a:pPr marL="118872" indent="0">
              <a:buNone/>
            </a:pPr>
            <a:endParaRPr lang="en-US" sz="2400" dirty="0" smtClean="0">
              <a:latin typeface="Calibri" pitchFamily="34" charset="0"/>
            </a:endParaRPr>
          </a:p>
          <a:p>
            <a:r>
              <a:rPr lang="en-US" sz="2400" dirty="0" smtClean="0">
                <a:latin typeface="Calibri" pitchFamily="34" charset="0"/>
              </a:rPr>
              <a:t>Solar system, radio sky, live weather, volcanoes, etc.</a:t>
            </a:r>
          </a:p>
          <a:p>
            <a:pPr marL="118872" indent="0">
              <a:buNone/>
            </a:pPr>
            <a:r>
              <a:rPr lang="en-US" sz="2400" dirty="0" smtClean="0">
                <a:latin typeface="Calibri" pitchFamily="34" charset="0"/>
              </a:rPr>
              <a:t> </a:t>
            </a:r>
          </a:p>
          <a:p>
            <a:r>
              <a:rPr lang="en-US" sz="2400" dirty="0" smtClean="0">
                <a:latin typeface="Calibri" pitchFamily="34" charset="0"/>
              </a:rPr>
              <a:t>Used for outreach, tours of the Gallery of Scientific Exploration (GSE) At ASU.</a:t>
            </a:r>
          </a:p>
          <a:p>
            <a:endParaRPr lang="en-US" sz="2400" dirty="0" smtClean="0">
              <a:latin typeface="Calibri" pitchFamily="34" charset="0"/>
            </a:endParaRPr>
          </a:p>
          <a:p>
            <a:r>
              <a:rPr lang="en-US" sz="2400" dirty="0">
                <a:latin typeface="Calibri" pitchFamily="34" charset="0"/>
              </a:rPr>
              <a:t>G</a:t>
            </a:r>
            <a:r>
              <a:rPr lang="en-US" sz="2400" dirty="0" smtClean="0">
                <a:latin typeface="Calibri" pitchFamily="34" charset="0"/>
              </a:rPr>
              <a:t>oal </a:t>
            </a:r>
            <a:r>
              <a:rPr lang="en-US" sz="2400" dirty="0">
                <a:latin typeface="Calibri" pitchFamily="34" charset="0"/>
              </a:rPr>
              <a:t>of enhancing the outreach efforts of the </a:t>
            </a:r>
            <a:r>
              <a:rPr lang="en-US" sz="2400" dirty="0" err="1">
                <a:latin typeface="Calibri" pitchFamily="34" charset="0"/>
              </a:rPr>
              <a:t>LoCo</a:t>
            </a:r>
            <a:r>
              <a:rPr lang="en-US" sz="2400" dirty="0">
                <a:latin typeface="Calibri" pitchFamily="34" charset="0"/>
              </a:rPr>
              <a:t> Lab to the public</a:t>
            </a:r>
            <a:r>
              <a:rPr lang="en-US" sz="2400" dirty="0" smtClean="0">
                <a:latin typeface="Calibri" pitchFamily="34" charset="0"/>
              </a:rPr>
              <a:t>.</a:t>
            </a:r>
          </a:p>
          <a:p>
            <a:pPr marL="118872" indent="0">
              <a:buNone/>
            </a:pPr>
            <a:endParaRPr lang="en-US" sz="2400" dirty="0" smtClean="0">
              <a:latin typeface="Calibri" pitchFamily="34" charset="0"/>
            </a:endParaRPr>
          </a:p>
          <a:p>
            <a:r>
              <a:rPr lang="en-US" sz="2400" dirty="0" err="1" smtClean="0">
                <a:latin typeface="Calibri" pitchFamily="34" charset="0"/>
              </a:rPr>
              <a:t>Javascript</a:t>
            </a:r>
            <a:r>
              <a:rPr lang="en-US" sz="2400" dirty="0" smtClean="0">
                <a:latin typeface="Calibri" pitchFamily="34" charset="0"/>
              </a:rPr>
              <a:t>, HTML. Kiosk functions like a website.</a:t>
            </a:r>
          </a:p>
          <a:p>
            <a:endParaRPr lang="en-US" sz="2400" dirty="0" smtClean="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7882" y="3048000"/>
            <a:ext cx="2781016" cy="3708021"/>
          </a:xfrm>
          <a:prstGeom prst="rect">
            <a:avLst/>
          </a:prstGeom>
        </p:spPr>
      </p:pic>
      <p:pic>
        <p:nvPicPr>
          <p:cNvPr id="1026" name="Picture 2" descr="C:\Users\MikeCity\Documents\College Sophmore Year 2012-2013\Space Grant\Symposium Presentation\Images\radiosk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67" y="838200"/>
            <a:ext cx="4054433" cy="2019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220142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Outreach</a:t>
            </a:r>
            <a:endParaRPr lang="en-US" sz="3600" dirty="0">
              <a:solidFill>
                <a:schemeClr val="bg1"/>
              </a:solidFill>
              <a:latin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62000" y="1587720"/>
            <a:ext cx="3505200" cy="2628900"/>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2495" y="1598674"/>
            <a:ext cx="3505200" cy="261794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415025"/>
            <a:ext cx="3130312" cy="21586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788" y="4344763"/>
            <a:ext cx="1724353" cy="22991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131099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Murchison </a:t>
            </a:r>
            <a:r>
              <a:rPr lang="en-US" sz="3600" dirty="0" err="1" smtClean="0">
                <a:solidFill>
                  <a:schemeClr val="bg1"/>
                </a:solidFill>
                <a:latin typeface="Calibri" pitchFamily="34" charset="0"/>
              </a:rPr>
              <a:t>Widefield</a:t>
            </a:r>
            <a:r>
              <a:rPr lang="en-US" sz="3600" dirty="0" smtClean="0">
                <a:solidFill>
                  <a:schemeClr val="bg1"/>
                </a:solidFill>
                <a:latin typeface="Calibri" pitchFamily="34" charset="0"/>
              </a:rPr>
              <a:t> Array (MWA)</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fontScale="85000" lnSpcReduction="20000"/>
          </a:bodyPr>
          <a:lstStyle/>
          <a:p>
            <a:r>
              <a:rPr lang="en-US" sz="2400" dirty="0" smtClean="0">
                <a:latin typeface="Calibri" pitchFamily="34" charset="0"/>
              </a:rPr>
              <a:t>Radio array in Western Australia, radio quiet environment. Started operation in 2013. ASU is a partner.</a:t>
            </a:r>
          </a:p>
          <a:p>
            <a:pPr marL="118872" indent="0">
              <a:buNone/>
            </a:pPr>
            <a:endParaRPr lang="en-US" sz="2400" dirty="0" smtClean="0">
              <a:latin typeface="Calibri" pitchFamily="34" charset="0"/>
            </a:endParaRPr>
          </a:p>
          <a:p>
            <a:r>
              <a:rPr lang="en-US" sz="2400" dirty="0" smtClean="0">
                <a:latin typeface="Calibri" pitchFamily="34" charset="0"/>
              </a:rPr>
              <a:t>Pathfinder (technology, skillset) for Square Kilometer Array (SKA).</a:t>
            </a:r>
          </a:p>
          <a:p>
            <a:pPr marL="118872" indent="0">
              <a:buNone/>
            </a:pPr>
            <a:endParaRPr lang="en-US" sz="2400" dirty="0" smtClean="0">
              <a:latin typeface="Calibri" pitchFamily="34" charset="0"/>
            </a:endParaRPr>
          </a:p>
          <a:p>
            <a:r>
              <a:rPr lang="en-US" sz="2400" dirty="0" smtClean="0">
                <a:latin typeface="Calibri" pitchFamily="34" charset="0"/>
              </a:rPr>
              <a:t>Antennas, not parabolic dishes.</a:t>
            </a:r>
          </a:p>
          <a:p>
            <a:pPr marL="118872" indent="0">
              <a:buNone/>
            </a:pPr>
            <a:endParaRPr lang="en-US" sz="2400" dirty="0" smtClean="0">
              <a:latin typeface="Calibri" pitchFamily="34" charset="0"/>
            </a:endParaRPr>
          </a:p>
          <a:p>
            <a:r>
              <a:rPr lang="en-US" sz="2400" dirty="0" smtClean="0">
                <a:latin typeface="Calibri" pitchFamily="34" charset="0"/>
              </a:rPr>
              <a:t>2048 Antennas, 128 ‘Tiles’.</a:t>
            </a:r>
          </a:p>
          <a:p>
            <a:endParaRPr lang="en-US" sz="2400" dirty="0" smtClean="0">
              <a:latin typeface="Calibri" pitchFamily="34" charset="0"/>
            </a:endParaRPr>
          </a:p>
          <a:p>
            <a:r>
              <a:rPr lang="en-US" sz="2400" dirty="0">
                <a:latin typeface="Calibri" pitchFamily="34" charset="0"/>
              </a:rPr>
              <a:t>T</a:t>
            </a:r>
            <a:r>
              <a:rPr lang="en-US" sz="2400" dirty="0" smtClean="0">
                <a:latin typeface="Calibri" pitchFamily="34" charset="0"/>
              </a:rPr>
              <a:t>o study high redshift universe. Epoch of </a:t>
            </a:r>
            <a:r>
              <a:rPr lang="en-US" sz="2400" dirty="0" err="1" smtClean="0">
                <a:latin typeface="Calibri" pitchFamily="34" charset="0"/>
              </a:rPr>
              <a:t>Reionization</a:t>
            </a:r>
            <a:r>
              <a:rPr lang="en-US" sz="2400" dirty="0" smtClean="0">
                <a:latin typeface="Calibri" pitchFamily="34" charset="0"/>
              </a:rPr>
              <a:t> (</a:t>
            </a:r>
            <a:r>
              <a:rPr lang="en-US" sz="2400" dirty="0" err="1" smtClean="0">
                <a:latin typeface="Calibri" pitchFamily="34" charset="0"/>
              </a:rPr>
              <a:t>EoR</a:t>
            </a:r>
            <a:r>
              <a:rPr lang="en-US" sz="2400" dirty="0" smtClean="0">
                <a:latin typeface="Calibri" pitchFamily="34" charset="0"/>
              </a:rPr>
              <a:t>).</a:t>
            </a:r>
            <a:endParaRPr lang="en-US" sz="2400" dirty="0">
              <a:latin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524000"/>
            <a:ext cx="4252087" cy="31933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968" y="4809797"/>
            <a:ext cx="1504950" cy="2006600"/>
          </a:xfrm>
          <a:prstGeom prst="rect">
            <a:avLst/>
          </a:prstGeom>
        </p:spPr>
      </p:pic>
    </p:spTree>
    <p:extLst>
      <p:ext uri="{BB962C8B-B14F-4D97-AF65-F5344CB8AC3E}">
        <p14:creationId xmlns:p14="http://schemas.microsoft.com/office/powerpoint/2010/main" val="2590858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itchFamily="34" charset="0"/>
              </a:rPr>
              <a:t>Power Spectra</a:t>
            </a:r>
            <a:endParaRPr lang="en-US" dirty="0">
              <a:solidFill>
                <a:schemeClr val="bg1"/>
              </a:solidFill>
              <a:latin typeface="Calibri" pitchFamily="34" charset="0"/>
            </a:endParaRPr>
          </a:p>
        </p:txBody>
      </p:sp>
      <p:sp>
        <p:nvSpPr>
          <p:cNvPr id="3" name="Content Placeholder 2"/>
          <p:cNvSpPr>
            <a:spLocks noGrp="1"/>
          </p:cNvSpPr>
          <p:nvPr>
            <p:ph idx="1"/>
          </p:nvPr>
        </p:nvSpPr>
        <p:spPr>
          <a:xfrm>
            <a:off x="0" y="1568779"/>
            <a:ext cx="4572000" cy="4625609"/>
          </a:xfrm>
        </p:spPr>
        <p:txBody>
          <a:bodyPr>
            <a:normAutofit fontScale="92500" lnSpcReduction="10000"/>
          </a:bodyPr>
          <a:lstStyle/>
          <a:p>
            <a:r>
              <a:rPr lang="en-US" sz="2400" dirty="0" smtClean="0">
                <a:latin typeface="Calibri" pitchFamily="34" charset="0"/>
              </a:rPr>
              <a:t>Goal is to eliminate the foregrounds, and try to detect faint neutral hydrogen emission.</a:t>
            </a:r>
          </a:p>
          <a:p>
            <a:endParaRPr lang="en-US" sz="2400" dirty="0" smtClean="0">
              <a:latin typeface="Calibri" pitchFamily="34" charset="0"/>
            </a:endParaRPr>
          </a:p>
          <a:p>
            <a:r>
              <a:rPr lang="en-US" sz="2400" dirty="0" smtClean="0">
                <a:latin typeface="Calibri" pitchFamily="34" charset="0"/>
              </a:rPr>
              <a:t>Epoch of </a:t>
            </a:r>
            <a:r>
              <a:rPr lang="en-US" sz="2400" dirty="0" err="1" smtClean="0">
                <a:latin typeface="Calibri" pitchFamily="34" charset="0"/>
              </a:rPr>
              <a:t>Reionization</a:t>
            </a:r>
            <a:r>
              <a:rPr lang="en-US" sz="2400" dirty="0" smtClean="0">
                <a:latin typeface="Calibri" pitchFamily="34" charset="0"/>
              </a:rPr>
              <a:t> Window</a:t>
            </a:r>
          </a:p>
          <a:p>
            <a:pPr marL="118872" indent="0">
              <a:buNone/>
            </a:pPr>
            <a:endParaRPr lang="en-US" sz="2400" dirty="0">
              <a:latin typeface="Calibri" pitchFamily="34" charset="0"/>
            </a:endParaRPr>
          </a:p>
          <a:p>
            <a:r>
              <a:rPr lang="en-US" sz="2400" dirty="0" smtClean="0">
                <a:latin typeface="Calibri" pitchFamily="34" charset="0"/>
              </a:rPr>
              <a:t>Use algorithm to get rid of noise.</a:t>
            </a:r>
          </a:p>
          <a:p>
            <a:endParaRPr lang="en-US" sz="2400" dirty="0">
              <a:latin typeface="Calibri" pitchFamily="34" charset="0"/>
            </a:endParaRPr>
          </a:p>
          <a:p>
            <a:r>
              <a:rPr lang="en-US" sz="2400" dirty="0" smtClean="0">
                <a:latin typeface="Calibri" pitchFamily="34" charset="0"/>
              </a:rPr>
              <a:t>Calibrate algorithm with grading of metrics. Leads to further conclusion about particular algorithm. (In which I say a spectrum is either of ‘good’ or ‘bad’ quality.)</a:t>
            </a:r>
            <a:endParaRPr lang="en-US" sz="2400" dirty="0">
              <a:latin typeface="Calibri"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21" t="7115" r="6198" b="50000"/>
          <a:stretch/>
        </p:blipFill>
        <p:spPr>
          <a:xfrm>
            <a:off x="4737538" y="3174064"/>
            <a:ext cx="4430111" cy="26658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0"/>
            <a:ext cx="4430111" cy="31740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408" y="5714997"/>
            <a:ext cx="855103" cy="1143003"/>
          </a:xfrm>
          <a:prstGeom prst="rect">
            <a:avLst/>
          </a:prstGeom>
        </p:spPr>
      </p:pic>
    </p:spTree>
    <p:extLst>
      <p:ext uri="{BB962C8B-B14F-4D97-AF65-F5344CB8AC3E}">
        <p14:creationId xmlns:p14="http://schemas.microsoft.com/office/powerpoint/2010/main" val="160547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itchFamily="34" charset="0"/>
              </a:rPr>
              <a:t>Noisy vs. Good Power Spectra</a:t>
            </a:r>
            <a:endParaRPr lang="en-US" dirty="0">
              <a:solidFill>
                <a:schemeClr val="bg1"/>
              </a:solidFill>
              <a:latin typeface="Calibri" pitchFamily="34" charset="0"/>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08" t="6645" r="13734" b="48054"/>
          <a:stretch/>
        </p:blipFill>
        <p:spPr>
          <a:xfrm>
            <a:off x="228600" y="1752600"/>
            <a:ext cx="3371193" cy="230391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78" t="6897" r="13382" b="50000"/>
          <a:stretch/>
        </p:blipFill>
        <p:spPr>
          <a:xfrm>
            <a:off x="191813" y="4075386"/>
            <a:ext cx="3497865" cy="22479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311" t="5977" r="14367" b="48275"/>
          <a:stretch/>
        </p:blipFill>
        <p:spPr>
          <a:xfrm>
            <a:off x="3796228" y="1689797"/>
            <a:ext cx="3392571" cy="238558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886" t="8046" r="15517" b="50000"/>
          <a:stretch/>
        </p:blipFill>
        <p:spPr>
          <a:xfrm>
            <a:off x="3826038" y="4164095"/>
            <a:ext cx="3362762" cy="2215537"/>
          </a:xfrm>
          <a:prstGeom prst="rect">
            <a:avLst/>
          </a:prstGeom>
        </p:spPr>
      </p:pic>
    </p:spTree>
    <p:extLst>
      <p:ext uri="{BB962C8B-B14F-4D97-AF65-F5344CB8AC3E}">
        <p14:creationId xmlns:p14="http://schemas.microsoft.com/office/powerpoint/2010/main" val="148134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Calibri" pitchFamily="34" charset="0"/>
              </a:rPr>
              <a:t>Results</a:t>
            </a:r>
            <a:endParaRPr lang="en-US" dirty="0">
              <a:solidFill>
                <a:schemeClr val="bg1"/>
              </a:solidFill>
              <a:latin typeface="Calibri" pitchFamily="34" charset="0"/>
            </a:endParaRPr>
          </a:p>
        </p:txBody>
      </p:sp>
      <p:sp>
        <p:nvSpPr>
          <p:cNvPr id="3" name="Content Placeholder 2"/>
          <p:cNvSpPr>
            <a:spLocks noGrp="1"/>
          </p:cNvSpPr>
          <p:nvPr>
            <p:ph idx="1"/>
          </p:nvPr>
        </p:nvSpPr>
        <p:spPr>
          <a:xfrm>
            <a:off x="457200" y="1775192"/>
            <a:ext cx="3124200" cy="4625609"/>
          </a:xfrm>
        </p:spPr>
        <p:txBody>
          <a:bodyPr>
            <a:noAutofit/>
          </a:bodyPr>
          <a:lstStyle/>
          <a:p>
            <a:r>
              <a:rPr lang="en-US" sz="2000" dirty="0" smtClean="0">
                <a:latin typeface="Calibri" pitchFamily="34" charset="0"/>
              </a:rPr>
              <a:t>First algorithm.</a:t>
            </a:r>
          </a:p>
          <a:p>
            <a:pPr lvl="1"/>
            <a:r>
              <a:rPr lang="en-US" sz="2000" dirty="0" smtClean="0">
                <a:latin typeface="Calibri" pitchFamily="34" charset="0"/>
              </a:rPr>
              <a:t>Demonstrated algorithm not properly accounting for phase shift between antennas.</a:t>
            </a:r>
          </a:p>
          <a:p>
            <a:r>
              <a:rPr lang="en-US" sz="2000" dirty="0" smtClean="0">
                <a:latin typeface="Calibri" pitchFamily="34" charset="0"/>
              </a:rPr>
              <a:t>Second algorithm.</a:t>
            </a:r>
          </a:p>
          <a:p>
            <a:pPr lvl="1"/>
            <a:r>
              <a:rPr lang="en-US" sz="2000" dirty="0" smtClean="0">
                <a:latin typeface="Calibri" pitchFamily="34" charset="0"/>
              </a:rPr>
              <a:t>Smoothed out quality hiccups.</a:t>
            </a:r>
          </a:p>
          <a:p>
            <a:pPr lvl="1"/>
            <a:r>
              <a:rPr lang="en-US" sz="2000" dirty="0" smtClean="0">
                <a:latin typeface="Calibri" pitchFamily="34" charset="0"/>
              </a:rPr>
              <a:t>Detected two different types of noise at different times. </a:t>
            </a:r>
            <a:endParaRPr lang="en-US" sz="2000" dirty="0">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883004"/>
            <a:ext cx="3892686" cy="264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914400"/>
            <a:ext cx="3892686" cy="28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71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itchFamily="34" charset="0"/>
              </a:rPr>
              <a:t>Next Steps	</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Create new algorithms based off visual cues to filter spectra.</a:t>
            </a:r>
            <a:endParaRPr lang="en-US" dirty="0" smtClean="0">
              <a:latin typeface="Calibri" pitchFamily="34" charset="0"/>
            </a:endParaRPr>
          </a:p>
          <a:p>
            <a:endParaRPr lang="en-US" dirty="0">
              <a:latin typeface="Calibri" pitchFamily="34" charset="0"/>
            </a:endParaRPr>
          </a:p>
          <a:p>
            <a:r>
              <a:rPr lang="en-US" dirty="0" smtClean="0">
                <a:latin typeface="Calibri" pitchFamily="34" charset="0"/>
              </a:rPr>
              <a:t>Machine learning – </a:t>
            </a:r>
            <a:r>
              <a:rPr lang="en-US" dirty="0" smtClean="0">
                <a:latin typeface="Calibri" pitchFamily="34" charset="0"/>
              </a:rPr>
              <a:t>Training artificial </a:t>
            </a:r>
            <a:r>
              <a:rPr lang="en-US" dirty="0" smtClean="0">
                <a:latin typeface="Calibri" pitchFamily="34" charset="0"/>
              </a:rPr>
              <a:t>intelligence to grade mass quantity of power spectra rather than human calibration</a:t>
            </a:r>
            <a:r>
              <a:rPr lang="en-US" dirty="0" smtClean="0">
                <a:latin typeface="Calibri" pitchFamily="34" charset="0"/>
              </a:rPr>
              <a:t>.</a:t>
            </a:r>
          </a:p>
          <a:p>
            <a:endParaRPr lang="en-US" dirty="0">
              <a:latin typeface="Calibri" pitchFamily="34" charset="0"/>
            </a:endParaRPr>
          </a:p>
          <a:p>
            <a:r>
              <a:rPr lang="en-US" dirty="0" smtClean="0">
                <a:latin typeface="Calibri" pitchFamily="34" charset="0"/>
              </a:rPr>
              <a:t>Aid in creation of the MWA </a:t>
            </a:r>
            <a:r>
              <a:rPr lang="en-US" dirty="0">
                <a:latin typeface="Calibri" pitchFamily="34" charset="0"/>
              </a:rPr>
              <a:t>d</a:t>
            </a:r>
            <a:r>
              <a:rPr lang="en-US" dirty="0" smtClean="0">
                <a:latin typeface="Calibri" pitchFamily="34" charset="0"/>
              </a:rPr>
              <a:t>ata analysis pipeline.</a:t>
            </a:r>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705495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467</TotalTime>
  <Words>376</Words>
  <Application>Microsoft Office PowerPoint</Application>
  <PresentationFormat>On-screen Show (4:3)</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Epoch of Reionization: Magic Planet Imaging, Grading of Data Quality Metrics  Spring 2014 NASA Space Grant Symposium University of Arizona, Tucson, Arizona  Michael Busch Dr. Judd Bowman Dr. Danny Jacobs School of Earth and Space Exploration Arizona State University </vt:lpstr>
      <vt:lpstr>Low-Frequency Cosmology Lab (LoCo)</vt:lpstr>
      <vt:lpstr>Magic Planet</vt:lpstr>
      <vt:lpstr>Outreach</vt:lpstr>
      <vt:lpstr>Murchison Widefield Array (MWA)</vt:lpstr>
      <vt:lpstr>Power Spectra</vt:lpstr>
      <vt:lpstr>Noisy vs. Good Power Spectra</vt:lpstr>
      <vt:lpstr>Results</vt:lpstr>
      <vt:lpstr>Next Steps </vt:lpstr>
      <vt:lpstr>Questions? / 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MikeCity</dc:creator>
  <cp:lastModifiedBy>MikeCity</cp:lastModifiedBy>
  <cp:revision>33</cp:revision>
  <dcterms:created xsi:type="dcterms:W3CDTF">2014-03-31T08:11:48Z</dcterms:created>
  <dcterms:modified xsi:type="dcterms:W3CDTF">2014-04-03T05:28:43Z</dcterms:modified>
</cp:coreProperties>
</file>